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80" r:id="rId2"/>
    <p:sldId id="281" r:id="rId3"/>
    <p:sldId id="279" r:id="rId4"/>
    <p:sldId id="27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7" r:id="rId19"/>
    <p:sldId id="276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CC0066"/>
    <a:srgbClr val="990099"/>
    <a:srgbClr val="990033"/>
    <a:srgbClr val="0033CC"/>
    <a:srgbClr val="FF5050"/>
    <a:srgbClr val="CC3300"/>
    <a:srgbClr val="E93D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16250BD-415D-4D38-8A46-05C728DC3258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BB671E-4BE0-430E-8898-EFF8B2B17C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otherapeuticsimages.com/" TargetMode="External"/><Relationship Id="rId2" Type="http://schemas.openxmlformats.org/officeDocument/2006/relationships/hyperlink" Target="https://www.psychotherapeuti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ehaviouraltherapie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sych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304800" y="0"/>
            <a:ext cx="9829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PSYCHOTHERAPEUTICS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467600" cy="5864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3)Client Experience in Therapy</a:t>
            </a:r>
          </a:p>
          <a:p>
            <a:pPr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Therapist provide a well defined system of procedure to employ.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Therapy based on the active role of both client and therapist.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Co. Operate with therapeutic activities during therapy and daily life.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Client should be encouraged repeat the adaptive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10600" cy="5330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4)Relationship between Therapist and client</a:t>
            </a:r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Establish the relationship between client and therapist.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Flexible relationship styles+ wide range of techniques=treatment outcome.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Help to change. 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5240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therapeutic techniques and procedure</a:t>
            </a:r>
            <a:endParaRPr lang="en-US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382000" cy="4340352"/>
          </a:xfrm>
        </p:spPr>
        <p:txBody>
          <a:bodyPr>
            <a:normAutofit/>
          </a:bodyPr>
          <a:lstStyle/>
          <a:p>
            <a:pPr>
              <a:buClr>
                <a:srgbClr val="CC0066"/>
              </a:buClr>
              <a:buSzPct val="100000"/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strength of behavioral approach is the development of therapeutic procedure.</a:t>
            </a:r>
          </a:p>
          <a:p>
            <a:pPr>
              <a:buClr>
                <a:srgbClr val="CC0066"/>
              </a:buClr>
              <a:buSzPct val="100000"/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Empirically supported</a:t>
            </a:r>
          </a:p>
          <a:p>
            <a:pPr>
              <a:buClr>
                <a:srgbClr val="CC0066"/>
              </a:buClr>
              <a:buSzPct val="100000"/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 cooperate different techniques that effectively change behavior.</a:t>
            </a:r>
          </a:p>
          <a:p>
            <a:pPr>
              <a:buClr>
                <a:srgbClr val="CC0066"/>
              </a:buClr>
              <a:buSzPct val="100000"/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Various techniques are available to the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Practioner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57200"/>
            <a:ext cx="8382000" cy="6016752"/>
          </a:xfrm>
        </p:spPr>
        <p:txBody>
          <a:bodyPr/>
          <a:lstStyle/>
          <a:p>
            <a:pPr>
              <a:buNone/>
            </a:pP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1)Operant Conditioning Techniques</a:t>
            </a:r>
          </a:p>
          <a:p>
            <a:pPr>
              <a:buNone/>
            </a:pPr>
            <a:r>
              <a:rPr lang="en-US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a)Positive Reinforcement</a:t>
            </a:r>
          </a:p>
          <a:p>
            <a:pPr>
              <a:buNone/>
            </a:pPr>
            <a:r>
              <a:rPr lang="en-US" sz="36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            b)Negative Reinforcement</a:t>
            </a:r>
          </a:p>
          <a:p>
            <a:pPr>
              <a:buNone/>
            </a:pPr>
            <a:r>
              <a:rPr lang="en-US" sz="36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            c)</a:t>
            </a:r>
            <a:r>
              <a:rPr lang="en-US" sz="3600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ExtinSion</a:t>
            </a:r>
            <a:endParaRPr lang="en-US" sz="3600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            d)Positive and Negative Punishment</a:t>
            </a:r>
            <a:endParaRPr lang="en-US" sz="36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oper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962400"/>
            <a:ext cx="6172200" cy="2743200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382000" cy="57119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2)Progressive Muscle Relaxation</a:t>
            </a:r>
          </a:p>
          <a:p>
            <a:pPr>
              <a:buNone/>
            </a:pPr>
            <a:endParaRPr lang="en-US" sz="4800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33CC"/>
              </a:buClr>
              <a:buSzPct val="100000"/>
              <a:buFont typeface="Wingdings" pitchFamily="2" charset="2"/>
              <a:buChar char="ü"/>
            </a:pPr>
            <a:r>
              <a:rPr lang="en-US" sz="39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  method of teaching people to cope with stresses produced by daily livings.</a:t>
            </a:r>
          </a:p>
          <a:p>
            <a:pPr>
              <a:buClr>
                <a:srgbClr val="0033CC"/>
              </a:buClr>
              <a:buSzPct val="100000"/>
              <a:buFont typeface="Wingdings" pitchFamily="2" charset="2"/>
              <a:buChar char="ü"/>
            </a:pPr>
            <a:r>
              <a:rPr lang="en-US" sz="39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Achieve muscle relaxation and is easily learned.</a:t>
            </a:r>
          </a:p>
          <a:p>
            <a:pPr>
              <a:buClr>
                <a:srgbClr val="0033CC"/>
              </a:buClr>
              <a:buSzPct val="100000"/>
              <a:buFont typeface="Wingdings" pitchFamily="2" charset="2"/>
              <a:buChar char="ü"/>
            </a:pPr>
            <a:r>
              <a:rPr lang="en-US" sz="39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Jacobson initially developed this procedure.</a:t>
            </a:r>
          </a:p>
          <a:p>
            <a:pPr>
              <a:buClr>
                <a:srgbClr val="0033CC"/>
              </a:buClr>
              <a:buSzPct val="100000"/>
              <a:buFont typeface="Wingdings" pitchFamily="2" charset="2"/>
              <a:buChar char="ü"/>
            </a:pPr>
            <a:r>
              <a:rPr lang="en-US" sz="39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is frequently used in combination with other </a:t>
            </a:r>
            <a:r>
              <a:rPr lang="en-US" sz="39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behavioural</a:t>
            </a:r>
            <a:r>
              <a:rPr lang="en-US" sz="39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techniques.</a:t>
            </a:r>
          </a:p>
          <a:p>
            <a:pPr>
              <a:buClr>
                <a:srgbClr val="0033CC"/>
              </a:buClr>
              <a:buSzPct val="100000"/>
              <a:buNone/>
            </a:pPr>
            <a:r>
              <a:rPr lang="en-US" sz="36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81000"/>
            <a:ext cx="8763000" cy="60929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3)Systematic Desensitization</a:t>
            </a:r>
          </a:p>
          <a:p>
            <a:pPr>
              <a:buNone/>
            </a:pPr>
            <a:endParaRPr lang="en-US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procedure which is based on the principle of Classical Conditioning is 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behavioural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procedure developed by Joseph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Wolpe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Empirically researched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behavioural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therapy.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step process</a:t>
            </a:r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a)Relaxation training</a:t>
            </a:r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b)Development of anxiety hierarchy</a:t>
            </a:r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c)Systematic Desensitization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09600"/>
            <a:ext cx="8839200" cy="5864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4)Eye movement desensitization and Reprocessing(EMDR)</a:t>
            </a:r>
          </a:p>
          <a:p>
            <a:pPr>
              <a:buNone/>
            </a:pPr>
            <a:endParaRPr lang="en-US" sz="4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EMDR is a form of Exposure Therapy which entails assessment and preparation,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Imaginal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flooding and cognitive restructuring with traumatic events.</a:t>
            </a:r>
          </a:p>
          <a:p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Treatment consist of 3 phases</a:t>
            </a:r>
          </a:p>
          <a:p>
            <a:pPr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a)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Assesment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and Preparation</a:t>
            </a:r>
          </a:p>
          <a:p>
            <a:pPr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b)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Imaginal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Flooding</a:t>
            </a:r>
          </a:p>
          <a:p>
            <a:pPr>
              <a:buNone/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c)Cognitive Restructuring</a:t>
            </a:r>
          </a:p>
          <a:p>
            <a:pPr>
              <a:buNone/>
            </a:pPr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305800" cy="5635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5)Social Skill Training</a:t>
            </a:r>
          </a:p>
          <a:p>
            <a:pPr>
              <a:buNone/>
            </a:pPr>
            <a:r>
              <a:rPr lang="en-US" sz="4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It is a broad category deals with the individuals ability to interact effectively in various social situation.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Develop and achieve skills in interpersonal competence.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Effective Communications.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It is helpful in ADHD, </a:t>
            </a:r>
            <a:r>
              <a:rPr lang="en-US" sz="28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behavioural</a:t>
            </a:r>
            <a:r>
              <a:rPr lang="en-US" sz="28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problem, anger management training.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Assertion training</a:t>
            </a:r>
          </a:p>
          <a:p>
            <a:pPr>
              <a:buClr>
                <a:srgbClr val="FF0000"/>
              </a:buClr>
              <a:buSzPct val="100000"/>
              <a:buNone/>
            </a:pPr>
            <a:endParaRPr lang="en-US" sz="48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social ski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0"/>
            <a:ext cx="2895600" cy="24384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73162"/>
          </a:xfrm>
        </p:spPr>
        <p:txBody>
          <a:bodyPr>
            <a:noAutofit/>
          </a:bodyPr>
          <a:lstStyle/>
          <a:p>
            <a:pPr marL="1143000" indent="-1143000" algn="ctr"/>
            <a:r>
              <a:rPr lang="en-US" sz="66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6600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7467600" cy="4340352"/>
          </a:xfrm>
        </p:spPr>
        <p:txBody>
          <a:bodyPr/>
          <a:lstStyle/>
          <a:p>
            <a:r>
              <a:rPr lang="en-US" sz="36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Four Areas of Development</a:t>
            </a:r>
          </a:p>
          <a:p>
            <a:r>
              <a:rPr lang="en-US" sz="36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Key Concepts</a:t>
            </a:r>
          </a:p>
          <a:p>
            <a:r>
              <a:rPr lang="en-US" sz="36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Basic Characteristics and Assumption</a:t>
            </a:r>
          </a:p>
          <a:p>
            <a:r>
              <a:rPr lang="en-US" sz="36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Therapeutic Process</a:t>
            </a:r>
          </a:p>
          <a:p>
            <a:r>
              <a:rPr lang="en-US" sz="36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Therapeutic Techniques and Procedures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                                     </a:t>
            </a:r>
            <a:r>
              <a:rPr lang="en-US" sz="72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72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Corey.G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.(2001):Theory and Practice of  Counseling and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Psychotherapy.New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Delhi,Brooks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https://www.psychotherapeutics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www.psychotherapeuticsimages.com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https://www.behaviouraltherapies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001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 BEHAVIOURAL THERAPY</a:t>
            </a:r>
            <a:endParaRPr lang="en-US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2462"/>
            <a:ext cx="9144000" cy="484553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19400" y="4495800"/>
            <a:ext cx="63246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tha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372600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90600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CONTENTS</a:t>
            </a:r>
            <a:endParaRPr lang="en-US" sz="6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>
            <a:noAutofit/>
          </a:bodyPr>
          <a:lstStyle/>
          <a:p>
            <a:pPr>
              <a:buClr>
                <a:srgbClr val="990099"/>
              </a:buClr>
              <a:buSzPct val="100000"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>
              <a:buClr>
                <a:srgbClr val="990099"/>
              </a:buClr>
              <a:buSzPct val="100000"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Four areas of development</a:t>
            </a:r>
          </a:p>
          <a:p>
            <a:pPr>
              <a:buClr>
                <a:srgbClr val="990099"/>
              </a:buClr>
              <a:buSzPct val="100000"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Key Concepts</a:t>
            </a:r>
          </a:p>
          <a:p>
            <a:pPr>
              <a:buClr>
                <a:srgbClr val="990099"/>
              </a:buClr>
              <a:buSzPct val="100000"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Therapeutic Process</a:t>
            </a:r>
          </a:p>
          <a:p>
            <a:pPr>
              <a:buClr>
                <a:srgbClr val="990099"/>
              </a:buClr>
              <a:buSzPct val="100000"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Therapeutic Techniques and Procedure</a:t>
            </a:r>
          </a:p>
          <a:p>
            <a:pPr>
              <a:buClr>
                <a:srgbClr val="990099"/>
              </a:buClr>
              <a:buSzPct val="100000"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>
              <a:buClr>
                <a:srgbClr val="990099"/>
              </a:buClr>
              <a:buSzPct val="100000"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</a:t>
            </a:r>
            <a:r>
              <a:rPr lang="en-US" sz="6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introduction</a:t>
            </a:r>
            <a:endParaRPr lang="en-US" sz="60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7467600" cy="4492752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100000"/>
            </a:pPr>
            <a:r>
              <a:rPr lang="en-US" dirty="0" err="1" smtClean="0">
                <a:solidFill>
                  <a:srgbClr val="CC0066"/>
                </a:solidFill>
              </a:rPr>
              <a:t>Behavioural</a:t>
            </a:r>
            <a:r>
              <a:rPr lang="en-US" dirty="0" smtClean="0">
                <a:solidFill>
                  <a:srgbClr val="CC0066"/>
                </a:solidFill>
              </a:rPr>
              <a:t> therapy focus on directly observable behavior ,current determinants ,learning experience that promote change and rigorous assessment and evaluation.</a:t>
            </a:r>
          </a:p>
          <a:p>
            <a:pPr>
              <a:buClr>
                <a:srgbClr val="FF0000"/>
              </a:buClr>
              <a:buSzPct val="100000"/>
            </a:pPr>
            <a:r>
              <a:rPr lang="en-US" dirty="0" smtClean="0">
                <a:solidFill>
                  <a:srgbClr val="CC0066"/>
                </a:solidFill>
              </a:rPr>
              <a:t>Treat wide range of  Psychological disorder.</a:t>
            </a:r>
          </a:p>
          <a:p>
            <a:pPr>
              <a:buClr>
                <a:srgbClr val="FF0000"/>
              </a:buClr>
              <a:buSzPct val="100000"/>
            </a:pPr>
            <a:r>
              <a:rPr lang="en-US" dirty="0" smtClean="0">
                <a:solidFill>
                  <a:srgbClr val="CC0066"/>
                </a:solidFill>
              </a:rPr>
              <a:t>Anxiety disorder, depression, posttraumatic stress disorder, sexual disorder etc</a:t>
            </a:r>
          </a:p>
          <a:p>
            <a:pPr>
              <a:buClr>
                <a:srgbClr val="FF0000"/>
              </a:buClr>
              <a:buSzPct val="100000"/>
            </a:pPr>
            <a:r>
              <a:rPr lang="en-US" dirty="0" smtClean="0">
                <a:solidFill>
                  <a:srgbClr val="CC0066"/>
                </a:solidFill>
              </a:rPr>
              <a:t>Used in the field of developmental disabilities, education and special education, </a:t>
            </a:r>
            <a:r>
              <a:rPr lang="en-US" dirty="0" err="1" smtClean="0">
                <a:solidFill>
                  <a:srgbClr val="CC0066"/>
                </a:solidFill>
              </a:rPr>
              <a:t>clincal</a:t>
            </a:r>
            <a:r>
              <a:rPr lang="en-US" dirty="0" smtClean="0">
                <a:solidFill>
                  <a:srgbClr val="CC0066"/>
                </a:solidFill>
              </a:rPr>
              <a:t> Psychology, Rehabilitation etc</a:t>
            </a:r>
            <a:endParaRPr lang="en-US" dirty="0">
              <a:solidFill>
                <a:srgbClr val="CC0066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Four areas of development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7467600" cy="41879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Classical Conditioning</a:t>
            </a:r>
          </a:p>
          <a:p>
            <a:pPr>
              <a:buClr>
                <a:schemeClr val="accent3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Operant Conditioning</a:t>
            </a:r>
          </a:p>
          <a:p>
            <a:pPr>
              <a:buClr>
                <a:schemeClr val="accent3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Social  Cognitive Theory</a:t>
            </a:r>
          </a:p>
          <a:p>
            <a:pPr>
              <a:buClr>
                <a:schemeClr val="accent3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Cognitive Behavioral Therapy</a:t>
            </a:r>
            <a:endParaRPr lang="en-US" sz="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Key concepts</a:t>
            </a:r>
            <a:endParaRPr lang="en-US" sz="7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7467600" cy="4568952"/>
          </a:xfrm>
        </p:spPr>
        <p:txBody>
          <a:bodyPr/>
          <a:lstStyle/>
          <a:p>
            <a:pPr>
              <a:buClr>
                <a:srgbClr val="7030A0"/>
              </a:buClr>
              <a:buSzPct val="100000"/>
              <a:buNone/>
            </a:pPr>
            <a:r>
              <a:rPr lang="en-US" sz="40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    1) View of Human Nature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Systematic and structured approach to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Counselling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 control and freedom to the client.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Aims to increase people skill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Help to attain humanistic ends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8458200" cy="62453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2)Basic Characteristic and Assumptions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Principle of learning help to change maladaptive </a:t>
            </a:r>
            <a:r>
              <a:rPr lang="en-US" sz="32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also include internal process.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Deals with client’s current problem and factors influencing them to modify performance.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Operate to change the </a:t>
            </a:r>
            <a:r>
              <a:rPr lang="en-US" sz="32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by understanding.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Assessment is an ongoing process of observation and self monitoring.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Behavioural</a:t>
            </a: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treatment interventions are to solve specific problem experienced by client. </a:t>
            </a: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endParaRPr lang="en-US" sz="3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endParaRPr lang="en-US" sz="3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7030A0"/>
              </a:buClr>
              <a:buSzPct val="100000"/>
              <a:buNone/>
            </a:pPr>
            <a:endParaRPr lang="en-US" sz="3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7030A0"/>
              </a:buClr>
              <a:buSzPct val="100000"/>
              <a:buFont typeface="Wingdings" pitchFamily="2" charset="2"/>
              <a:buChar char="Ø"/>
            </a:pPr>
            <a:endParaRPr lang="en-US" sz="40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Therapeutic process</a:t>
            </a:r>
            <a:endParaRPr lang="en-US" sz="48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1)Therapeutic Goals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Goals play a central importance in </a:t>
            </a:r>
            <a:r>
              <a:rPr lang="en-US" sz="2800" dirty="0" err="1" smtClean="0">
                <a:solidFill>
                  <a:srgbClr val="0070C0"/>
                </a:solidFill>
              </a:rPr>
              <a:t>behavioural</a:t>
            </a:r>
            <a:r>
              <a:rPr lang="en-US" sz="2800" dirty="0" smtClean="0">
                <a:solidFill>
                  <a:srgbClr val="0070C0"/>
                </a:solidFill>
              </a:rPr>
              <a:t> therapy.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Specific treatment goals at the outset of therapeutic process.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Continual assessment add treatment occur to determine the </a:t>
            </a:r>
            <a:r>
              <a:rPr lang="en-US" sz="2800" dirty="0" err="1" smtClean="0">
                <a:solidFill>
                  <a:srgbClr val="0070C0"/>
                </a:solidFill>
              </a:rPr>
              <a:t>behaviour</a:t>
            </a:r>
            <a:r>
              <a:rPr lang="en-US" sz="2800" dirty="0" smtClean="0">
                <a:solidFill>
                  <a:srgbClr val="0070C0"/>
                </a:solidFill>
              </a:rPr>
              <a:t> to change.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Goals must be clear, understood and agreed on by client and counselor.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924800" cy="5711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2)Therapist Function and Role</a:t>
            </a:r>
          </a:p>
          <a:p>
            <a:pPr>
              <a:buNone/>
            </a:pP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A-Situational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Antecedent,B-Behaviour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C-Consequence of problem.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Practioner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tend to be active and directive function as consultant and problem solvers.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Clinician uses strategies that have research support for problem.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596</TotalTime>
  <Words>630</Words>
  <Application>Microsoft Office PowerPoint</Application>
  <PresentationFormat>On-screen Show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Slide 1</vt:lpstr>
      <vt:lpstr>Slide 2</vt:lpstr>
      <vt:lpstr>          CONTENTS</vt:lpstr>
      <vt:lpstr>              introduction</vt:lpstr>
      <vt:lpstr>Four areas of development</vt:lpstr>
      <vt:lpstr>     Key concepts</vt:lpstr>
      <vt:lpstr> </vt:lpstr>
      <vt:lpstr>   Therapeutic process</vt:lpstr>
      <vt:lpstr>Slide 9</vt:lpstr>
      <vt:lpstr>Slide 10</vt:lpstr>
      <vt:lpstr>Slide 11</vt:lpstr>
      <vt:lpstr>therapeutic techniques and procedure</vt:lpstr>
      <vt:lpstr>Slide 13</vt:lpstr>
      <vt:lpstr>Slide 14</vt:lpstr>
      <vt:lpstr>Slide 15</vt:lpstr>
      <vt:lpstr>Slide 16</vt:lpstr>
      <vt:lpstr>Slide 17</vt:lpstr>
      <vt:lpstr>conclusion</vt:lpstr>
      <vt:lpstr>                                      references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areas of development</dc:title>
  <dc:creator>hp</dc:creator>
  <cp:lastModifiedBy>acer</cp:lastModifiedBy>
  <cp:revision>36</cp:revision>
  <dcterms:created xsi:type="dcterms:W3CDTF">2018-02-10T14:55:55Z</dcterms:created>
  <dcterms:modified xsi:type="dcterms:W3CDTF">2019-08-01T05:41:23Z</dcterms:modified>
</cp:coreProperties>
</file>